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4"/>
  </p:sldMasterIdLst>
  <p:notesMasterIdLst>
    <p:notesMasterId r:id="rId19"/>
  </p:notesMasterIdLst>
  <p:handoutMasterIdLst>
    <p:handoutMasterId r:id="rId20"/>
  </p:handoutMasterIdLst>
  <p:sldIdLst>
    <p:sldId id="256" r:id="rId5"/>
    <p:sldId id="292" r:id="rId6"/>
    <p:sldId id="266" r:id="rId7"/>
    <p:sldId id="295" r:id="rId8"/>
    <p:sldId id="293" r:id="rId9"/>
    <p:sldId id="297" r:id="rId10"/>
    <p:sldId id="283" r:id="rId11"/>
    <p:sldId id="264" r:id="rId12"/>
    <p:sldId id="289" r:id="rId13"/>
    <p:sldId id="287" r:id="rId14"/>
    <p:sldId id="268" r:id="rId15"/>
    <p:sldId id="296" r:id="rId16"/>
    <p:sldId id="285" r:id="rId17"/>
    <p:sldId id="29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  <a:srgbClr val="969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388" autoAdjust="0"/>
  </p:normalViewPr>
  <p:slideViewPr>
    <p:cSldViewPr snapToGrid="0" showGuides="1">
      <p:cViewPr varScale="1">
        <p:scale>
          <a:sx n="105" d="100"/>
          <a:sy n="105" d="100"/>
        </p:scale>
        <p:origin x="834" y="114"/>
      </p:cViewPr>
      <p:guideLst/>
    </p:cSldViewPr>
  </p:slideViewPr>
  <p:outlineViewPr>
    <p:cViewPr>
      <p:scale>
        <a:sx n="33" d="100"/>
        <a:sy n="33" d="100"/>
      </p:scale>
      <p:origin x="0" y="-498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C3C3A6-B337-4D83-9CDB-B9C35780FF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79A68-3D73-4695-8C1E-3CDBCB536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C6B7-F63D-48F8-8C65-A57506B0F13B}" type="datetimeFigureOut">
              <a:rPr lang="en-US" smtClean="0"/>
              <a:t>10/8/2024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5045C-A7CE-41D4-85C5-0E9ACEEF9B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ABD0F-F8EA-4B9F-8647-FC7D4AE3D8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B78DD-9481-4863-BCCC-946573546D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4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png>
</file>

<file path=ppt/media/image5.jpg>
</file>

<file path=ppt/media/image6.jpe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9A0FA-2191-4F92-A1E4-6EB4598AC4EC}" type="datetimeFigureOut">
              <a:rPr lang="en-US" smtClean="0"/>
              <a:t>10/8/2024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359F2-43EF-4812-9DC0-98C0B1A406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111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523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6703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7079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197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64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850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574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793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7043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0271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2895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0239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03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615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330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988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31937252-EACE-4232-855F-5C47E3F8B08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070901"/>
            <a:ext cx="11265407" cy="1499616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BA6DBC1-39A1-48A6-8B81-3CD966D06E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8055" y="3103684"/>
            <a:ext cx="11274551" cy="3287971"/>
          </a:xfrm>
          <a:solidFill>
            <a:schemeClr val="accent2"/>
          </a:solidFill>
        </p:spPr>
        <p:txBody>
          <a:bodyPr anchor="t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281959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26BD44-2224-46FF-A4E7-9C9FFE19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2100851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C87D77D-2EA4-028B-1ACF-E1120CE8F0E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57201" y="2862470"/>
            <a:ext cx="3657600" cy="3510898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CFA45C0-9EBE-13AF-9B5D-9D5F4BF223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42815" y="640080"/>
            <a:ext cx="7491984" cy="5751576"/>
          </a:xfrm>
          <a:custGeom>
            <a:avLst/>
            <a:gdLst>
              <a:gd name="connsiteX0" fmla="*/ 3800341 w 7491984"/>
              <a:gd name="connsiteY0" fmla="*/ 0 h 5751576"/>
              <a:gd name="connsiteX1" fmla="*/ 7491984 w 7491984"/>
              <a:gd name="connsiteY1" fmla="*/ 0 h 5751576"/>
              <a:gd name="connsiteX2" fmla="*/ 7491984 w 7491984"/>
              <a:gd name="connsiteY2" fmla="*/ 5751576 h 5751576"/>
              <a:gd name="connsiteX3" fmla="*/ 3800341 w 7491984"/>
              <a:gd name="connsiteY3" fmla="*/ 5751576 h 5751576"/>
              <a:gd name="connsiteX4" fmla="*/ 0 w 7491984"/>
              <a:gd name="connsiteY4" fmla="*/ 0 h 5751576"/>
              <a:gd name="connsiteX5" fmla="*/ 3696432 w 7491984"/>
              <a:gd name="connsiteY5" fmla="*/ 0 h 5751576"/>
              <a:gd name="connsiteX6" fmla="*/ 3696432 w 7491984"/>
              <a:gd name="connsiteY6" fmla="*/ 5751576 h 5751576"/>
              <a:gd name="connsiteX7" fmla="*/ 0 w 7491984"/>
              <a:gd name="connsiteY7" fmla="*/ 5751576 h 5751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1984" h="5751576">
                <a:moveTo>
                  <a:pt x="3800341" y="0"/>
                </a:moveTo>
                <a:lnTo>
                  <a:pt x="7491984" y="0"/>
                </a:lnTo>
                <a:lnTo>
                  <a:pt x="7491984" y="5751576"/>
                </a:lnTo>
                <a:lnTo>
                  <a:pt x="3800341" y="5751576"/>
                </a:lnTo>
                <a:close/>
                <a:moveTo>
                  <a:pt x="0" y="0"/>
                </a:moveTo>
                <a:lnTo>
                  <a:pt x="3696432" y="0"/>
                </a:lnTo>
                <a:lnTo>
                  <a:pt x="3696432" y="5751576"/>
                </a:lnTo>
                <a:lnTo>
                  <a:pt x="0" y="57515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5DDC5FA-EEDB-898F-533E-4094ADA899B9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79B0359-4B55-D899-E584-A8E6B2ED912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B916D02-76FE-EAED-CC51-A50448811F7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173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E787D40-90B5-470E-95A2-784F1CB479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9580" y="4423702"/>
            <a:ext cx="11292839" cy="1550378"/>
          </a:xfrm>
        </p:spPr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28BC27-38F1-47F3-EC35-7DD8B88A75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9580" y="705104"/>
            <a:ext cx="11292840" cy="3643376"/>
          </a:xfrm>
          <a:custGeom>
            <a:avLst/>
            <a:gdLst>
              <a:gd name="connsiteX0" fmla="*/ 7593576 w 11292840"/>
              <a:gd name="connsiteY0" fmla="*/ 0 h 3643376"/>
              <a:gd name="connsiteX1" fmla="*/ 11292840 w 11292840"/>
              <a:gd name="connsiteY1" fmla="*/ 0 h 3643376"/>
              <a:gd name="connsiteX2" fmla="*/ 11292840 w 11292840"/>
              <a:gd name="connsiteY2" fmla="*/ 3643376 h 3643376"/>
              <a:gd name="connsiteX3" fmla="*/ 7593576 w 11292840"/>
              <a:gd name="connsiteY3" fmla="*/ 3643376 h 3643376"/>
              <a:gd name="connsiteX4" fmla="*/ 0 w 11292840"/>
              <a:gd name="connsiteY4" fmla="*/ 0 h 3643376"/>
              <a:gd name="connsiteX5" fmla="*/ 7489667 w 11292840"/>
              <a:gd name="connsiteY5" fmla="*/ 0 h 3643376"/>
              <a:gd name="connsiteX6" fmla="*/ 7489667 w 11292840"/>
              <a:gd name="connsiteY6" fmla="*/ 3643376 h 3643376"/>
              <a:gd name="connsiteX7" fmla="*/ 0 w 11292840"/>
              <a:gd name="connsiteY7" fmla="*/ 3643376 h 3643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92840" h="3643376">
                <a:moveTo>
                  <a:pt x="7593576" y="0"/>
                </a:moveTo>
                <a:lnTo>
                  <a:pt x="11292840" y="0"/>
                </a:lnTo>
                <a:lnTo>
                  <a:pt x="11292840" y="3643376"/>
                </a:lnTo>
                <a:lnTo>
                  <a:pt x="7593576" y="3643376"/>
                </a:lnTo>
                <a:close/>
                <a:moveTo>
                  <a:pt x="0" y="0"/>
                </a:moveTo>
                <a:lnTo>
                  <a:pt x="7489667" y="0"/>
                </a:lnTo>
                <a:lnTo>
                  <a:pt x="7489667" y="3643376"/>
                </a:lnTo>
                <a:lnTo>
                  <a:pt x="0" y="36433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3343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809240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698240"/>
            <a:ext cx="3606800" cy="2271076"/>
          </a:xfrm>
        </p:spPr>
        <p:txBody>
          <a:bodyPr anchor="t">
            <a:no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2608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54FD2A1-D363-7C44-2A72-54E8B397D3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36720" y="650240"/>
            <a:ext cx="7518398" cy="5713918"/>
          </a:xfrm>
          <a:custGeom>
            <a:avLst/>
            <a:gdLst>
              <a:gd name="connsiteX0" fmla="*/ 3806436 w 7518398"/>
              <a:gd name="connsiteY0" fmla="*/ 4479475 h 5713918"/>
              <a:gd name="connsiteX1" fmla="*/ 7518398 w 7518398"/>
              <a:gd name="connsiteY1" fmla="*/ 4479475 h 5713918"/>
              <a:gd name="connsiteX2" fmla="*/ 7518398 w 7518398"/>
              <a:gd name="connsiteY2" fmla="*/ 5713918 h 5713918"/>
              <a:gd name="connsiteX3" fmla="*/ 3806436 w 7518398"/>
              <a:gd name="connsiteY3" fmla="*/ 5713918 h 5713918"/>
              <a:gd name="connsiteX4" fmla="*/ 0 w 7518398"/>
              <a:gd name="connsiteY4" fmla="*/ 4479475 h 5713918"/>
              <a:gd name="connsiteX5" fmla="*/ 3702527 w 7518398"/>
              <a:gd name="connsiteY5" fmla="*/ 4479475 h 5713918"/>
              <a:gd name="connsiteX6" fmla="*/ 3702527 w 7518398"/>
              <a:gd name="connsiteY6" fmla="*/ 5713918 h 5713918"/>
              <a:gd name="connsiteX7" fmla="*/ 0 w 7518398"/>
              <a:gd name="connsiteY7" fmla="*/ 5713918 h 5713918"/>
              <a:gd name="connsiteX8" fmla="*/ 3806436 w 7518398"/>
              <a:gd name="connsiteY8" fmla="*/ 0 h 5713918"/>
              <a:gd name="connsiteX9" fmla="*/ 7518398 w 7518398"/>
              <a:gd name="connsiteY9" fmla="*/ 0 h 5713918"/>
              <a:gd name="connsiteX10" fmla="*/ 7518398 w 7518398"/>
              <a:gd name="connsiteY10" fmla="*/ 4379183 h 5713918"/>
              <a:gd name="connsiteX11" fmla="*/ 3806436 w 7518398"/>
              <a:gd name="connsiteY11" fmla="*/ 4379183 h 5713918"/>
              <a:gd name="connsiteX12" fmla="*/ 0 w 7518398"/>
              <a:gd name="connsiteY12" fmla="*/ 0 h 5713918"/>
              <a:gd name="connsiteX13" fmla="*/ 3702527 w 7518398"/>
              <a:gd name="connsiteY13" fmla="*/ 0 h 5713918"/>
              <a:gd name="connsiteX14" fmla="*/ 3702527 w 7518398"/>
              <a:gd name="connsiteY14" fmla="*/ 4379183 h 5713918"/>
              <a:gd name="connsiteX15" fmla="*/ 0 w 7518398"/>
              <a:gd name="connsiteY15" fmla="*/ 4379183 h 571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518398" h="5713918">
                <a:moveTo>
                  <a:pt x="3806436" y="4479475"/>
                </a:moveTo>
                <a:lnTo>
                  <a:pt x="7518398" y="4479475"/>
                </a:lnTo>
                <a:lnTo>
                  <a:pt x="7518398" y="5713918"/>
                </a:lnTo>
                <a:lnTo>
                  <a:pt x="3806436" y="5713918"/>
                </a:lnTo>
                <a:close/>
                <a:moveTo>
                  <a:pt x="0" y="4479475"/>
                </a:moveTo>
                <a:lnTo>
                  <a:pt x="3702527" y="4479475"/>
                </a:lnTo>
                <a:lnTo>
                  <a:pt x="3702527" y="5713918"/>
                </a:lnTo>
                <a:lnTo>
                  <a:pt x="0" y="5713918"/>
                </a:lnTo>
                <a:close/>
                <a:moveTo>
                  <a:pt x="3806436" y="0"/>
                </a:moveTo>
                <a:lnTo>
                  <a:pt x="7518398" y="0"/>
                </a:lnTo>
                <a:lnTo>
                  <a:pt x="7518398" y="4379183"/>
                </a:lnTo>
                <a:lnTo>
                  <a:pt x="3806436" y="4379183"/>
                </a:lnTo>
                <a:close/>
                <a:moveTo>
                  <a:pt x="0" y="0"/>
                </a:moveTo>
                <a:lnTo>
                  <a:pt x="3702527" y="0"/>
                </a:lnTo>
                <a:lnTo>
                  <a:pt x="3702527" y="4379183"/>
                </a:lnTo>
                <a:lnTo>
                  <a:pt x="0" y="437918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/>
          <a:p>
            <a:r>
              <a:rPr lang="zh-TW" altLang="en-US"/>
              <a:t>按一下圖示以新增圖片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7795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9CC542F-D03C-4537-9B6E-7F653B6515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878091"/>
            <a:ext cx="3729789" cy="3440485"/>
          </a:xfrm>
        </p:spPr>
        <p:txBody>
          <a:bodyPr tIns="182880" bIns="182880" anchor="ctr" anchorCtr="0">
            <a:noAutofit/>
          </a:bodyPr>
          <a:lstStyle/>
          <a:p>
            <a:r>
              <a:rPr lang="en-US" dirty="0"/>
              <a:t>Click to add title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0F1D2B-CBE7-6279-2158-7A9F3B5D5C6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57200" y="670560"/>
            <a:ext cx="11267440" cy="2139696"/>
          </a:xfrm>
          <a:custGeom>
            <a:avLst/>
            <a:gdLst>
              <a:gd name="connsiteX0" fmla="*/ 3783068 w 11267440"/>
              <a:gd name="connsiteY0" fmla="*/ 0 h 2139696"/>
              <a:gd name="connsiteX1" fmla="*/ 11267440 w 11267440"/>
              <a:gd name="connsiteY1" fmla="*/ 0 h 2139696"/>
              <a:gd name="connsiteX2" fmla="*/ 11267440 w 11267440"/>
              <a:gd name="connsiteY2" fmla="*/ 2139696 h 2139696"/>
              <a:gd name="connsiteX3" fmla="*/ 3783068 w 11267440"/>
              <a:gd name="connsiteY3" fmla="*/ 2139696 h 2139696"/>
              <a:gd name="connsiteX4" fmla="*/ 0 w 11267440"/>
              <a:gd name="connsiteY4" fmla="*/ 0 h 2139696"/>
              <a:gd name="connsiteX5" fmla="*/ 3677799 w 11267440"/>
              <a:gd name="connsiteY5" fmla="*/ 0 h 2139696"/>
              <a:gd name="connsiteX6" fmla="*/ 3677799 w 11267440"/>
              <a:gd name="connsiteY6" fmla="*/ 2139696 h 2139696"/>
              <a:gd name="connsiteX7" fmla="*/ 0 w 11267440"/>
              <a:gd name="connsiteY7" fmla="*/ 2139696 h 213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67440" h="2139696">
                <a:moveTo>
                  <a:pt x="3783068" y="0"/>
                </a:moveTo>
                <a:lnTo>
                  <a:pt x="11267440" y="0"/>
                </a:lnTo>
                <a:lnTo>
                  <a:pt x="11267440" y="2139696"/>
                </a:lnTo>
                <a:lnTo>
                  <a:pt x="3783068" y="2139696"/>
                </a:lnTo>
                <a:close/>
                <a:moveTo>
                  <a:pt x="0" y="0"/>
                </a:moveTo>
                <a:lnTo>
                  <a:pt x="3677799" y="0"/>
                </a:lnTo>
                <a:lnTo>
                  <a:pt x="3677799" y="2139696"/>
                </a:lnTo>
                <a:lnTo>
                  <a:pt x="0" y="21396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35EE74D-5A60-B83C-5C2D-7B6FEA778FC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305827" y="2878091"/>
            <a:ext cx="7418813" cy="3440485"/>
          </a:xfrm>
        </p:spPr>
        <p:txBody>
          <a:bodyPr anchor="ctr" anchorCtr="0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/>
            </a:lvl1pPr>
            <a:lvl2pPr marL="283464" indent="-283464">
              <a:buFont typeface="Arial" panose="020B0604020202020204" pitchFamily="34" charset="0"/>
              <a:buChar char="•"/>
              <a:defRPr/>
            </a:lvl2pPr>
            <a:lvl3pPr marL="283464" indent="-283464">
              <a:buFont typeface="Arial" panose="020B0604020202020204" pitchFamily="34" charset="0"/>
              <a:buChar char="•"/>
              <a:defRPr/>
            </a:lvl3pPr>
            <a:lvl4pPr marL="283464" indent="-283464">
              <a:buFont typeface="Arial" panose="020B0604020202020204" pitchFamily="34" charset="0"/>
              <a:buChar char="•"/>
              <a:defRPr/>
            </a:lvl4pPr>
            <a:lvl5pPr marL="283464" indent="-28346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BCF1FAD-0BAD-2574-3352-B152DF76C15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EC328E41-645E-D257-FFF3-93344A8E4FA5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EF9E45A-6561-C074-14CE-B3B63476D22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067213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5836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585720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99840"/>
            <a:ext cx="9144000" cy="2052320"/>
          </a:xfrm>
        </p:spPr>
        <p:txBody>
          <a:bodyPr anchor="t"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685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CA520B1-DC84-A47D-1F5E-CCD567EB2D8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57200" y="2187362"/>
            <a:ext cx="3657600" cy="3633047"/>
          </a:xfrm>
        </p:spPr>
        <p:txBody>
          <a:bodyPr anchor="t">
            <a:norm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282437" y="2187361"/>
            <a:ext cx="744220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8338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8219" y="741363"/>
            <a:ext cx="5626579" cy="1286219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BE840D-FAED-31D9-AF31-112670D0FA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761684"/>
            <a:ext cx="5171440" cy="5662230"/>
          </a:xfrm>
          <a:custGeom>
            <a:avLst/>
            <a:gdLst>
              <a:gd name="connsiteX0" fmla="*/ 0 w 5171440"/>
              <a:gd name="connsiteY0" fmla="*/ 5056400 h 5662230"/>
              <a:gd name="connsiteX1" fmla="*/ 3685975 w 5171440"/>
              <a:gd name="connsiteY1" fmla="*/ 5056400 h 5662230"/>
              <a:gd name="connsiteX2" fmla="*/ 3685975 w 5171440"/>
              <a:gd name="connsiteY2" fmla="*/ 5662230 h 5662230"/>
              <a:gd name="connsiteX3" fmla="*/ 0 w 5171440"/>
              <a:gd name="connsiteY3" fmla="*/ 5662230 h 5662230"/>
              <a:gd name="connsiteX4" fmla="*/ 3789884 w 5171440"/>
              <a:gd name="connsiteY4" fmla="*/ 0 h 5662230"/>
              <a:gd name="connsiteX5" fmla="*/ 5171440 w 5171440"/>
              <a:gd name="connsiteY5" fmla="*/ 0 h 5662230"/>
              <a:gd name="connsiteX6" fmla="*/ 5171440 w 5171440"/>
              <a:gd name="connsiteY6" fmla="*/ 5662230 h 5662230"/>
              <a:gd name="connsiteX7" fmla="*/ 3789884 w 5171440"/>
              <a:gd name="connsiteY7" fmla="*/ 5662230 h 5662230"/>
              <a:gd name="connsiteX8" fmla="*/ 3789884 w 5171440"/>
              <a:gd name="connsiteY8" fmla="*/ 5056400 h 5662230"/>
              <a:gd name="connsiteX9" fmla="*/ 5168980 w 5171440"/>
              <a:gd name="connsiteY9" fmla="*/ 5056400 h 5662230"/>
              <a:gd name="connsiteX10" fmla="*/ 5168980 w 5171440"/>
              <a:gd name="connsiteY10" fmla="*/ 4956108 h 5662230"/>
              <a:gd name="connsiteX11" fmla="*/ 3789884 w 5171440"/>
              <a:gd name="connsiteY11" fmla="*/ 4956108 h 5662230"/>
              <a:gd name="connsiteX12" fmla="*/ 0 w 5171440"/>
              <a:gd name="connsiteY12" fmla="*/ 0 h 5662230"/>
              <a:gd name="connsiteX13" fmla="*/ 3685975 w 5171440"/>
              <a:gd name="connsiteY13" fmla="*/ 0 h 5662230"/>
              <a:gd name="connsiteX14" fmla="*/ 3685975 w 5171440"/>
              <a:gd name="connsiteY14" fmla="*/ 4956108 h 5662230"/>
              <a:gd name="connsiteX15" fmla="*/ 0 w 5171440"/>
              <a:gd name="connsiteY15" fmla="*/ 4956108 h 566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71440" h="5662230">
                <a:moveTo>
                  <a:pt x="0" y="5056400"/>
                </a:moveTo>
                <a:lnTo>
                  <a:pt x="3685975" y="5056400"/>
                </a:lnTo>
                <a:lnTo>
                  <a:pt x="3685975" y="5662230"/>
                </a:lnTo>
                <a:lnTo>
                  <a:pt x="0" y="5662230"/>
                </a:lnTo>
                <a:close/>
                <a:moveTo>
                  <a:pt x="3789884" y="0"/>
                </a:moveTo>
                <a:lnTo>
                  <a:pt x="5171440" y="0"/>
                </a:lnTo>
                <a:lnTo>
                  <a:pt x="5171440" y="5662230"/>
                </a:lnTo>
                <a:lnTo>
                  <a:pt x="3789884" y="5662230"/>
                </a:lnTo>
                <a:lnTo>
                  <a:pt x="3789884" y="5056400"/>
                </a:lnTo>
                <a:lnTo>
                  <a:pt x="5168980" y="5056400"/>
                </a:lnTo>
                <a:lnTo>
                  <a:pt x="5168980" y="4956108"/>
                </a:lnTo>
                <a:lnTo>
                  <a:pt x="3789884" y="4956108"/>
                </a:lnTo>
                <a:close/>
                <a:moveTo>
                  <a:pt x="0" y="0"/>
                </a:moveTo>
                <a:lnTo>
                  <a:pt x="3685975" y="0"/>
                </a:lnTo>
                <a:lnTo>
                  <a:pt x="3685975" y="4956108"/>
                </a:lnTo>
                <a:lnTo>
                  <a:pt x="0" y="495610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E22983C-26B8-DE15-E309-D0E93B8C699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06160" y="2235200"/>
            <a:ext cx="5628639" cy="4188713"/>
          </a:xfrm>
        </p:spPr>
        <p:txBody>
          <a:bodyPr anchor="t" anchorCtr="0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633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57535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40" y="725444"/>
            <a:ext cx="11277600" cy="1044253"/>
          </a:xfrm>
        </p:spPr>
        <p:txBody>
          <a:bodyPr anchor="b" anchorCtr="0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245360"/>
            <a:ext cx="3342640" cy="3992880"/>
          </a:xfrm>
        </p:spPr>
        <p:txBody>
          <a:bodyPr anchor="t"/>
          <a:lstStyle>
            <a:lvl1pPr marL="0" indent="0">
              <a:buNone/>
              <a:defRPr/>
            </a:lvl1pPr>
            <a:lvl2pPr marL="324000" indent="0">
              <a:buNone/>
              <a:defRPr/>
            </a:lvl2pPr>
            <a:lvl3pPr marL="630000" indent="0">
              <a:buNone/>
              <a:defRPr/>
            </a:lvl3pPr>
            <a:lvl4pPr marL="1008000" indent="0">
              <a:buNone/>
              <a:defRPr/>
            </a:lvl4pPr>
            <a:lvl5pPr marL="1368000" indent="0"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236720" y="2236109"/>
            <a:ext cx="7498080" cy="4002131"/>
          </a:xfrm>
        </p:spPr>
        <p:txBody>
          <a:bodyPr/>
          <a:lstStyle/>
          <a:p>
            <a:r>
              <a:rPr lang="zh-TW" altLang="en-US"/>
              <a:t>按一下圖示以新增表格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90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2918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2318490"/>
            <a:ext cx="737108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8E6EDC6B-B9AA-A4D9-A782-C38A0F84F63F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7993378" y="2318490"/>
            <a:ext cx="3731262" cy="3633047"/>
          </a:xfrm>
        </p:spPr>
        <p:txBody>
          <a:bodyPr anchor="t">
            <a:normAutofit/>
          </a:bodyPr>
          <a:lstStyle>
            <a:lvl1pPr marL="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8264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705124"/>
            <a:ext cx="11272649" cy="1062716"/>
          </a:xfrm>
        </p:spPr>
        <p:txBody>
          <a:bodyPr anchor="b" anchorCtr="0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7201" y="2234979"/>
            <a:ext cx="11272648" cy="3969606"/>
          </a:xfrm>
        </p:spPr>
        <p:txBody>
          <a:bodyPr/>
          <a:lstStyle/>
          <a:p>
            <a:r>
              <a:rPr lang="zh-TW" altLang="en-US"/>
              <a:t>按一下圖示以新增表格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71548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26445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0F196A1-2430-4797-B656-A38302FAF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51" y="666984"/>
            <a:ext cx="3672970" cy="2125911"/>
          </a:xfr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zh-TW" altLang="en-US" noProof="0"/>
              <a:t>按一下以編輯母片標題樣式</a:t>
            </a:r>
            <a:endParaRPr lang="en-US" noProof="0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5A0AD703-0A43-5323-CCB2-832D424EF2D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62151" y="2862479"/>
            <a:ext cx="3672970" cy="3491849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noProof="0" dirty="0"/>
              <a:t>Click to add text 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627B629-9CBE-3ECF-2D88-F07AACD037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31970" y="666985"/>
            <a:ext cx="7497880" cy="5687344"/>
          </a:xfrm>
          <a:custGeom>
            <a:avLst/>
            <a:gdLst>
              <a:gd name="connsiteX0" fmla="*/ 3803282 w 7497880"/>
              <a:gd name="connsiteY0" fmla="*/ 0 h 5687344"/>
              <a:gd name="connsiteX1" fmla="*/ 7497880 w 7497880"/>
              <a:gd name="connsiteY1" fmla="*/ 0 h 5687344"/>
              <a:gd name="connsiteX2" fmla="*/ 7497880 w 7497880"/>
              <a:gd name="connsiteY2" fmla="*/ 4581885 h 5687344"/>
              <a:gd name="connsiteX3" fmla="*/ 3803282 w 7497880"/>
              <a:gd name="connsiteY3" fmla="*/ 4581885 h 5687344"/>
              <a:gd name="connsiteX4" fmla="*/ 0 w 7497880"/>
              <a:gd name="connsiteY4" fmla="*/ 0 h 5687344"/>
              <a:gd name="connsiteX5" fmla="*/ 3699373 w 7497880"/>
              <a:gd name="connsiteY5" fmla="*/ 0 h 5687344"/>
              <a:gd name="connsiteX6" fmla="*/ 3699373 w 7497880"/>
              <a:gd name="connsiteY6" fmla="*/ 4581885 h 5687344"/>
              <a:gd name="connsiteX7" fmla="*/ 2 w 7497880"/>
              <a:gd name="connsiteY7" fmla="*/ 4581885 h 5687344"/>
              <a:gd name="connsiteX8" fmla="*/ 2 w 7497880"/>
              <a:gd name="connsiteY8" fmla="*/ 4679200 h 5687344"/>
              <a:gd name="connsiteX9" fmla="*/ 3699373 w 7497880"/>
              <a:gd name="connsiteY9" fmla="*/ 4679200 h 5687344"/>
              <a:gd name="connsiteX10" fmla="*/ 3699373 w 7497880"/>
              <a:gd name="connsiteY10" fmla="*/ 5679350 h 5687344"/>
              <a:gd name="connsiteX11" fmla="*/ 3803282 w 7497880"/>
              <a:gd name="connsiteY11" fmla="*/ 5679350 h 5687344"/>
              <a:gd name="connsiteX12" fmla="*/ 3803282 w 7497880"/>
              <a:gd name="connsiteY12" fmla="*/ 4679200 h 5687344"/>
              <a:gd name="connsiteX13" fmla="*/ 7497880 w 7497880"/>
              <a:gd name="connsiteY13" fmla="*/ 4679200 h 5687344"/>
              <a:gd name="connsiteX14" fmla="*/ 7497880 w 7497880"/>
              <a:gd name="connsiteY14" fmla="*/ 5687344 h 5687344"/>
              <a:gd name="connsiteX15" fmla="*/ 0 w 7497880"/>
              <a:gd name="connsiteY15" fmla="*/ 5687344 h 568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497880" h="5687344">
                <a:moveTo>
                  <a:pt x="3803282" y="0"/>
                </a:moveTo>
                <a:lnTo>
                  <a:pt x="7497880" y="0"/>
                </a:lnTo>
                <a:lnTo>
                  <a:pt x="7497880" y="4581885"/>
                </a:lnTo>
                <a:lnTo>
                  <a:pt x="3803282" y="4581885"/>
                </a:lnTo>
                <a:close/>
                <a:moveTo>
                  <a:pt x="0" y="0"/>
                </a:moveTo>
                <a:lnTo>
                  <a:pt x="3699373" y="0"/>
                </a:lnTo>
                <a:lnTo>
                  <a:pt x="3699373" y="4581885"/>
                </a:lnTo>
                <a:lnTo>
                  <a:pt x="2" y="4581885"/>
                </a:lnTo>
                <a:lnTo>
                  <a:pt x="2" y="4679200"/>
                </a:lnTo>
                <a:lnTo>
                  <a:pt x="3699373" y="4679200"/>
                </a:lnTo>
                <a:lnTo>
                  <a:pt x="3699373" y="5679350"/>
                </a:lnTo>
                <a:lnTo>
                  <a:pt x="3803282" y="5679350"/>
                </a:lnTo>
                <a:lnTo>
                  <a:pt x="3803282" y="4679200"/>
                </a:lnTo>
                <a:lnTo>
                  <a:pt x="7497880" y="4679200"/>
                </a:lnTo>
                <a:lnTo>
                  <a:pt x="7497880" y="5687344"/>
                </a:lnTo>
                <a:lnTo>
                  <a:pt x="0" y="5687344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0DD7D93-4C4D-E385-9F8C-40536F0BDEA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20XX</a:t>
            </a:r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99FA72-244D-9DC3-C9B7-E7DAD50A01F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25A4F6F-66FD-CDA5-7F8F-F5FD6382CFC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67734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9231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489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149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155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9753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01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89077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64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57D222-120F-E222-DE7E-B44B0BC1863F}"/>
              </a:ext>
            </a:extLst>
          </p:cNvPr>
          <p:cNvGrpSpPr/>
          <p:nvPr userDrawn="1"/>
        </p:nvGrpSpPr>
        <p:grpSpPr>
          <a:xfrm>
            <a:off x="428696" y="482137"/>
            <a:ext cx="11301155" cy="81191"/>
            <a:chOff x="428696" y="482137"/>
            <a:chExt cx="11301155" cy="8119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DF259B-1168-B954-21F8-A08A3C462F3C}"/>
                </a:ext>
              </a:extLst>
            </p:cNvPr>
            <p:cNvSpPr/>
            <p:nvPr/>
          </p:nvSpPr>
          <p:spPr>
            <a:xfrm flipV="1">
              <a:off x="428696" y="482137"/>
              <a:ext cx="3703321" cy="81191"/>
            </a:xfrm>
            <a:prstGeom prst="rect">
              <a:avLst/>
            </a:prstGeom>
            <a:solidFill>
              <a:schemeClr val="accent3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B5A595C-AA3A-9D82-01BB-7810CE5F7A5E}"/>
                </a:ext>
              </a:extLst>
            </p:cNvPr>
            <p:cNvSpPr/>
            <p:nvPr/>
          </p:nvSpPr>
          <p:spPr>
            <a:xfrm flipV="1">
              <a:off x="4235926" y="482137"/>
              <a:ext cx="3703321" cy="81191"/>
            </a:xfrm>
            <a:prstGeom prst="rect">
              <a:avLst/>
            </a:prstGeom>
            <a:solidFill>
              <a:schemeClr val="accent1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178CB63-8F78-566B-8120-9DC73FB7B23B}"/>
                </a:ext>
              </a:extLst>
            </p:cNvPr>
            <p:cNvSpPr/>
            <p:nvPr/>
          </p:nvSpPr>
          <p:spPr>
            <a:xfrm flipV="1">
              <a:off x="8026530" y="482137"/>
              <a:ext cx="3703321" cy="81191"/>
            </a:xfrm>
            <a:prstGeom prst="rect">
              <a:avLst/>
            </a:prstGeom>
            <a:solidFill>
              <a:schemeClr val="accent4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91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2" r:id="rId13"/>
    <p:sldLayoutId id="2147483813" r:id="rId14"/>
    <p:sldLayoutId id="2147483814" r:id="rId15"/>
    <p:sldLayoutId id="2147483815" r:id="rId16"/>
    <p:sldLayoutId id="2147483816" r:id="rId17"/>
    <p:sldLayoutId id="2147483817" r:id="rId18"/>
    <p:sldLayoutId id="2147483818" r:id="rId19"/>
    <p:sldLayoutId id="2147483819" r:id="rId20"/>
    <p:sldLayoutId id="2147483820" r:id="rId21"/>
    <p:sldLayoutId id="2147483821" r:id="rId22"/>
    <p:sldLayoutId id="2147483822" r:id="rId23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79F0267-9D1C-BDA9-A152-B01CD379FC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Python</a:t>
            </a:r>
            <a:r>
              <a:rPr lang="zh-TW" altLang="en-US" dirty="0"/>
              <a:t>爬蟲技術與資料擷取</a:t>
            </a:r>
            <a:endParaRPr lang="en-US" dirty="0"/>
          </a:p>
        </p:txBody>
      </p:sp>
      <p:pic>
        <p:nvPicPr>
          <p:cNvPr id="10" name="Picture Placeholder 9" descr="A stethoscope on a clipboard">
            <a:extLst>
              <a:ext uri="{FF2B5EF4-FFF2-40B4-BE49-F238E27FC236}">
                <a16:creationId xmlns:a16="http://schemas.microsoft.com/office/drawing/2014/main" id="{CC4B82FA-2EA0-5319-6B9C-8D78349FCB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28164" b="28164"/>
          <a:stretch/>
        </p:blipFill>
        <p:spPr/>
      </p:pic>
    </p:spTree>
    <p:extLst>
      <p:ext uri="{BB962C8B-B14F-4D97-AF65-F5344CB8AC3E}">
        <p14:creationId xmlns:p14="http://schemas.microsoft.com/office/powerpoint/2010/main" val="1039759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D715DBBC-70C2-E94B-9B03-12910F0B54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Speaking impact</a:t>
            </a:r>
          </a:p>
        </p:txBody>
      </p:sp>
      <p:pic>
        <p:nvPicPr>
          <p:cNvPr id="21" name="Picture Placeholder 20" descr="Two people smiling while holding coffee">
            <a:extLst>
              <a:ext uri="{FF2B5EF4-FFF2-40B4-BE49-F238E27FC236}">
                <a16:creationId xmlns:a16="http://schemas.microsoft.com/office/drawing/2014/main" id="{75E7485A-FBCC-4222-2274-2B2A0804BC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8" r="38"/>
          <a:stretch/>
        </p:blipFill>
        <p:spPr/>
      </p:pic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D3AEB1C4-FB60-9B8E-5A02-0BCD2B6E5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Your ability to communicate effectively will leave a lasting impact on your audience</a:t>
            </a:r>
          </a:p>
          <a:p>
            <a:r>
              <a:rPr lang="en-US"/>
              <a:t>Effectively communicating involves not only delivering a message but also resonating with the experiences, values, and emotions of those listening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442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6A93E959-E68D-08C8-9C1E-5A318B3EF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delivery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4C1675C6-9CE1-3D87-365F-B3DB1F59CE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17" name="Table Placeholder 3">
            <a:extLst>
              <a:ext uri="{FF2B5EF4-FFF2-40B4-BE49-F238E27FC236}">
                <a16:creationId xmlns:a16="http://schemas.microsoft.com/office/drawing/2014/main" id="{8A222178-BDA0-1F26-F788-4610ADCDC64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484645028"/>
              </p:ext>
            </p:extLst>
          </p:nvPr>
        </p:nvGraphicFramePr>
        <p:xfrm>
          <a:off x="4237038" y="2236788"/>
          <a:ext cx="7493924" cy="396960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873481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1966082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1780880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1873481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58761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7639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332C6-AEE4-A451-A3C8-7C2C8E2A5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tips and takeaways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8443D9-BCAD-2F33-9DE7-54605EFCC26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Strengthen your familiarity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D2219-E3DF-929F-48CC-5C470A21A177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</p:spTree>
    <p:extLst>
      <p:ext uri="{BB962C8B-B14F-4D97-AF65-F5344CB8AC3E}">
        <p14:creationId xmlns:p14="http://schemas.microsoft.com/office/powerpoint/2010/main" val="370479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2D7F0B11-5AF3-1D12-4201-C1E09DF7D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12" name="Table Placeholder 3">
            <a:extLst>
              <a:ext uri="{FF2B5EF4-FFF2-40B4-BE49-F238E27FC236}">
                <a16:creationId xmlns:a16="http://schemas.microsoft.com/office/drawing/2014/main" id="{EF0D1DE7-CAB7-B879-750A-7167B6155FF7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708368100"/>
              </p:ext>
            </p:extLst>
          </p:nvPr>
        </p:nvGraphicFramePr>
        <p:xfrm>
          <a:off x="457200" y="2235200"/>
          <a:ext cx="11301156" cy="3969606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3002874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647704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825289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825289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616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4630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30">
            <a:extLst>
              <a:ext uri="{FF2B5EF4-FFF2-40B4-BE49-F238E27FC236}">
                <a16:creationId xmlns:a16="http://schemas.microsoft.com/office/drawing/2014/main" id="{B045D6AF-532B-394C-0C6F-38B6628CE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9B25D-9615-9332-C32E-4F458417E11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Brita Tamm</a:t>
            </a:r>
          </a:p>
          <a:p>
            <a:r>
              <a:rPr lang="en-US" dirty="0"/>
              <a:t>502-555-0152</a:t>
            </a:r>
          </a:p>
          <a:p>
            <a:r>
              <a:rPr lang="en-US" dirty="0"/>
              <a:t>brita@firstupconsultants.com</a:t>
            </a:r>
          </a:p>
          <a:p>
            <a:r>
              <a:rPr lang="en-US" dirty="0"/>
              <a:t>www.firstupconsultants.com</a:t>
            </a:r>
          </a:p>
        </p:txBody>
      </p:sp>
      <p:pic>
        <p:nvPicPr>
          <p:cNvPr id="23" name="Picture Placeholder 22" descr="A group of people giving each other a high five">
            <a:extLst>
              <a:ext uri="{FF2B5EF4-FFF2-40B4-BE49-F238E27FC236}">
                <a16:creationId xmlns:a16="http://schemas.microsoft.com/office/drawing/2014/main" id="{D92A2E6E-E7AB-92FB-0E6F-133483021C2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6095" r="6095"/>
          <a:stretch/>
        </p:blipFill>
        <p:spPr/>
      </p:pic>
    </p:spTree>
    <p:extLst>
      <p:ext uri="{BB962C8B-B14F-4D97-AF65-F5344CB8AC3E}">
        <p14:creationId xmlns:p14="http://schemas.microsoft.com/office/powerpoint/2010/main" val="2770959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23E1E4-7CB2-923B-9D41-672CB85E0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	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667A9A-3428-68BE-D555-0DE1859FDF8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4" name="Picture Placeholder 21" descr="A close-up of a stethoscope">
            <a:extLst>
              <a:ext uri="{FF2B5EF4-FFF2-40B4-BE49-F238E27FC236}">
                <a16:creationId xmlns:a16="http://schemas.microsoft.com/office/drawing/2014/main" id="{63F55FD3-B051-BD22-347E-065B72C87E1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48" r="148"/>
          <a:stretch/>
        </p:blipFill>
        <p:spPr/>
      </p:pic>
    </p:spTree>
    <p:extLst>
      <p:ext uri="{BB962C8B-B14F-4D97-AF65-F5344CB8AC3E}">
        <p14:creationId xmlns:p14="http://schemas.microsoft.com/office/powerpoint/2010/main" val="2201125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B68E91FE-1E96-9012-B0A7-9E9605A1D0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Python</a:t>
            </a:r>
            <a:r>
              <a:rPr lang="zh-TW" altLang="en-US" dirty="0"/>
              <a:t>爬蟲套件</a:t>
            </a:r>
            <a:r>
              <a:rPr lang="en-US" altLang="zh-TW" dirty="0"/>
              <a:t>|</a:t>
            </a:r>
            <a:r>
              <a:rPr lang="zh-TW" altLang="en-US" dirty="0"/>
              <a:t>模組</a:t>
            </a:r>
            <a:endParaRPr lang="en-US" dirty="0"/>
          </a:p>
        </p:txBody>
      </p:sp>
      <p:pic>
        <p:nvPicPr>
          <p:cNvPr id="19" name="Picture Placeholder 18" descr="A close-up of a person wearing scrubs">
            <a:extLst>
              <a:ext uri="{FF2B5EF4-FFF2-40B4-BE49-F238E27FC236}">
                <a16:creationId xmlns:a16="http://schemas.microsoft.com/office/drawing/2014/main" id="{B92D438B-6D57-86B9-0B77-0CC42EC18FF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63" b="163"/>
          <a:stretch/>
        </p:blipFill>
        <p:spPr/>
      </p:pic>
    </p:spTree>
    <p:extLst>
      <p:ext uri="{BB962C8B-B14F-4D97-AF65-F5344CB8AC3E}">
        <p14:creationId xmlns:p14="http://schemas.microsoft.com/office/powerpoint/2010/main" val="1721841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6CF7-69F4-F432-4747-28EF15528D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Python</a:t>
            </a:r>
            <a:r>
              <a:rPr lang="zh-TW" altLang="en-US" dirty="0"/>
              <a:t>爬蟲</a:t>
            </a:r>
            <a:br>
              <a:rPr lang="en-US" altLang="zh-TW" dirty="0"/>
            </a:br>
            <a:r>
              <a:rPr lang="zh-TW" altLang="en-US" dirty="0"/>
              <a:t>套件</a:t>
            </a:r>
            <a:r>
              <a:rPr lang="en-US" altLang="zh-TW" dirty="0"/>
              <a:t>|</a:t>
            </a:r>
            <a:r>
              <a:rPr lang="zh-TW" altLang="en-US" dirty="0"/>
              <a:t>模組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082E89-DB15-6D26-7098-DA9792B0B0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/>
              <a:t>內建模組</a:t>
            </a:r>
            <a:br>
              <a:rPr lang="en-US" altLang="zh-TW" dirty="0"/>
            </a:br>
            <a:r>
              <a:rPr lang="en-US" dirty="0" err="1"/>
              <a:t>urllib</a:t>
            </a:r>
            <a:br>
              <a:rPr lang="en-US" dirty="0"/>
            </a:br>
            <a:r>
              <a:rPr lang="en-US" dirty="0"/>
              <a:t>urllib2</a:t>
            </a:r>
            <a:br>
              <a:rPr lang="en-US" dirty="0"/>
            </a:br>
            <a:r>
              <a:rPr lang="en-US" b="0" i="0" dirty="0">
                <a:solidFill>
                  <a:srgbClr val="43464D"/>
                </a:solidFill>
                <a:effectLst/>
                <a:latin typeface="Noto Sans TC"/>
              </a:rPr>
              <a:t>requests</a:t>
            </a:r>
            <a:r>
              <a:rPr lang="zh-TW" altLang="en-US" b="0" i="0" dirty="0">
                <a:solidFill>
                  <a:srgbClr val="43464D"/>
                </a:solidFill>
                <a:effectLst/>
                <a:latin typeface="Noto Sans TC"/>
              </a:rPr>
              <a:t>模組</a:t>
            </a:r>
            <a:br>
              <a:rPr lang="en-US" altLang="zh-TW" b="0" i="0" dirty="0">
                <a:solidFill>
                  <a:srgbClr val="43464D"/>
                </a:solidFill>
                <a:effectLst/>
                <a:latin typeface="Noto Sans TC"/>
              </a:rPr>
            </a:br>
            <a:r>
              <a:rPr lang="en-US" b="0" i="0" dirty="0" err="1">
                <a:solidFill>
                  <a:srgbClr val="43464D"/>
                </a:solidFill>
                <a:effectLst/>
                <a:latin typeface="Noto Sans TC"/>
              </a:rPr>
              <a:t>lxml</a:t>
            </a:r>
            <a:r>
              <a:rPr lang="zh-TW" altLang="en-US" b="0" i="0" dirty="0">
                <a:solidFill>
                  <a:srgbClr val="43464D"/>
                </a:solidFill>
                <a:effectLst/>
                <a:latin typeface="Noto Sans TC"/>
              </a:rPr>
              <a:t>模組</a:t>
            </a:r>
            <a:br>
              <a:rPr lang="en-US" altLang="zh-TW" b="0" i="0" dirty="0">
                <a:solidFill>
                  <a:srgbClr val="43464D"/>
                </a:solidFill>
                <a:effectLst/>
                <a:latin typeface="Noto Sans TC"/>
              </a:rPr>
            </a:br>
            <a:r>
              <a:rPr lang="en-US" b="0" i="0" dirty="0">
                <a:solidFill>
                  <a:srgbClr val="43464D"/>
                </a:solidFill>
                <a:effectLst/>
                <a:latin typeface="Noto Sans TC"/>
              </a:rPr>
              <a:t>Scrapy</a:t>
            </a:r>
            <a:r>
              <a:rPr lang="zh-TW" altLang="en-US" b="0" i="0" dirty="0">
                <a:solidFill>
                  <a:srgbClr val="43464D"/>
                </a:solidFill>
                <a:effectLst/>
                <a:latin typeface="Noto Sans TC"/>
              </a:rPr>
              <a:t>模組</a:t>
            </a:r>
            <a:endParaRPr lang="en-US" dirty="0"/>
          </a:p>
        </p:txBody>
      </p:sp>
      <p:pic>
        <p:nvPicPr>
          <p:cNvPr id="21" name="Picture Placeholder 20" descr="A person in a white coat with a stethoscope around her neck">
            <a:extLst>
              <a:ext uri="{FF2B5EF4-FFF2-40B4-BE49-F238E27FC236}">
                <a16:creationId xmlns:a16="http://schemas.microsoft.com/office/drawing/2014/main" id="{244AC564-6A07-A90A-B027-67CD2423BBD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54" b="354"/>
          <a:stretch/>
        </p:blipFill>
        <p:spPr/>
      </p:pic>
    </p:spTree>
    <p:extLst>
      <p:ext uri="{BB962C8B-B14F-4D97-AF65-F5344CB8AC3E}">
        <p14:creationId xmlns:p14="http://schemas.microsoft.com/office/powerpoint/2010/main" val="1605306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A group of surgeons wearing surgical caps and masks">
            <a:extLst>
              <a:ext uri="{FF2B5EF4-FFF2-40B4-BE49-F238E27FC236}">
                <a16:creationId xmlns:a16="http://schemas.microsoft.com/office/drawing/2014/main" id="{6EFD6230-A50E-3A63-7B72-59A8449CAEE2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/>
          <a:srcRect t="35757" b="35757"/>
          <a:stretch/>
        </p:blipFill>
        <p:spPr/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B91A3A7-44CD-73A0-5988-BF57A46688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953" y="1214536"/>
            <a:ext cx="2583131" cy="3327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2F5BFC7-6E52-C659-DD3B-D3D6B8261D6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FF3FE95-1612-0C3B-94C3-CD7F79C92735}"/>
              </a:ext>
            </a:extLst>
          </p:cNvPr>
          <p:cNvSpPr txBox="1"/>
          <p:nvPr/>
        </p:nvSpPr>
        <p:spPr>
          <a:xfrm>
            <a:off x="3075785" y="233485"/>
            <a:ext cx="3864512" cy="6186309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r>
              <a:rPr lang="zh-TW" altLang="en-US" dirty="0"/>
              <a:t>設計爬蟲程式探索下列相關網站：</a:t>
            </a:r>
          </a:p>
          <a:p>
            <a:r>
              <a:rPr lang="zh-TW" altLang="en-US" dirty="0"/>
              <a:t>    ☆：國際與國內股市資訊</a:t>
            </a:r>
          </a:p>
          <a:p>
            <a:r>
              <a:rPr lang="zh-TW" altLang="en-US" dirty="0"/>
              <a:t>    ☆：基金資訊</a:t>
            </a:r>
          </a:p>
          <a:p>
            <a:r>
              <a:rPr lang="zh-TW" altLang="en-US" dirty="0"/>
              <a:t>    ☆：股市數據</a:t>
            </a:r>
          </a:p>
          <a:p>
            <a:r>
              <a:rPr lang="zh-TW" altLang="en-US" dirty="0"/>
              <a:t>    ☆：人力銀行</a:t>
            </a:r>
          </a:p>
          <a:p>
            <a:r>
              <a:rPr lang="zh-TW" altLang="en-US" dirty="0"/>
              <a:t>    ☆：維基網站</a:t>
            </a:r>
          </a:p>
          <a:p>
            <a:r>
              <a:rPr lang="zh-TW" altLang="en-US" dirty="0"/>
              <a:t>    ☆：主流媒體網站</a:t>
            </a:r>
          </a:p>
          <a:p>
            <a:r>
              <a:rPr lang="zh-TW" altLang="en-US" dirty="0"/>
              <a:t>    ☆：政府開放數據網站</a:t>
            </a:r>
          </a:p>
          <a:p>
            <a:r>
              <a:rPr lang="zh-TW" altLang="en-US" dirty="0"/>
              <a:t>    ☆：</a:t>
            </a:r>
            <a:r>
              <a:rPr lang="en-US" altLang="zh-TW" dirty="0" err="1"/>
              <a:t>YouBike</a:t>
            </a:r>
            <a:r>
              <a:rPr lang="zh-TW" altLang="en-US" dirty="0"/>
              <a:t>服務網站</a:t>
            </a:r>
          </a:p>
          <a:p>
            <a:r>
              <a:rPr lang="zh-TW" altLang="en-US" dirty="0"/>
              <a:t>    ☆：</a:t>
            </a:r>
            <a:r>
              <a:rPr lang="en-US" altLang="zh-TW" dirty="0"/>
              <a:t>PTT</a:t>
            </a:r>
            <a:r>
              <a:rPr lang="zh-TW" altLang="en-US" dirty="0"/>
              <a:t>網站</a:t>
            </a:r>
          </a:p>
          <a:p>
            <a:r>
              <a:rPr lang="zh-TW" altLang="en-US" dirty="0"/>
              <a:t>    ☆：電影網站</a:t>
            </a:r>
          </a:p>
          <a:p>
            <a:r>
              <a:rPr lang="zh-TW" altLang="en-US" dirty="0"/>
              <a:t>    ☆：星座網站</a:t>
            </a:r>
          </a:p>
          <a:p>
            <a:r>
              <a:rPr lang="zh-TW" altLang="en-US" dirty="0"/>
              <a:t>    ☆：小說網站</a:t>
            </a:r>
          </a:p>
          <a:p>
            <a:r>
              <a:rPr lang="zh-TW" altLang="en-US" dirty="0"/>
              <a:t>    ☆：博客來網站</a:t>
            </a:r>
          </a:p>
          <a:p>
            <a:r>
              <a:rPr lang="zh-TW" altLang="en-US" dirty="0"/>
              <a:t>    ☆：中央氣象局</a:t>
            </a:r>
          </a:p>
          <a:p>
            <a:r>
              <a:rPr lang="zh-TW" altLang="en-US" dirty="0"/>
              <a:t>    ☆：露天拍賣網站</a:t>
            </a:r>
          </a:p>
          <a:p>
            <a:r>
              <a:rPr lang="zh-TW" altLang="en-US" dirty="0"/>
              <a:t>    ☆：</a:t>
            </a:r>
            <a:r>
              <a:rPr lang="en-US" altLang="zh-TW" dirty="0" err="1"/>
              <a:t>httpbin</a:t>
            </a:r>
            <a:r>
              <a:rPr lang="zh-TW" altLang="en-US" dirty="0"/>
              <a:t>網站</a:t>
            </a:r>
          </a:p>
          <a:p>
            <a:r>
              <a:rPr lang="zh-TW" altLang="en-US" dirty="0"/>
              <a:t>    ☆：</a:t>
            </a:r>
            <a:r>
              <a:rPr lang="en-US" altLang="zh-TW" dirty="0"/>
              <a:t>python.org</a:t>
            </a:r>
            <a:r>
              <a:rPr lang="zh-TW" altLang="en-US" dirty="0"/>
              <a:t>網站</a:t>
            </a:r>
          </a:p>
          <a:p>
            <a:r>
              <a:rPr lang="zh-TW" altLang="en-US" dirty="0"/>
              <a:t>    ☆：</a:t>
            </a:r>
            <a:r>
              <a:rPr lang="en-US" altLang="zh-TW" dirty="0"/>
              <a:t>github.com</a:t>
            </a:r>
            <a:r>
              <a:rPr lang="zh-TW" altLang="en-US" dirty="0"/>
              <a:t>網站</a:t>
            </a:r>
          </a:p>
          <a:p>
            <a:r>
              <a:rPr lang="zh-TW" altLang="en-US" dirty="0"/>
              <a:t>    ☆：</a:t>
            </a:r>
            <a:r>
              <a:rPr lang="en-US" altLang="zh-TW" dirty="0"/>
              <a:t>ipstack.com</a:t>
            </a:r>
            <a:r>
              <a:rPr lang="zh-TW" altLang="en-US" dirty="0"/>
              <a:t>網站</a:t>
            </a:r>
            <a:r>
              <a:rPr lang="en-US" altLang="zh-TW" dirty="0"/>
              <a:t>API</a:t>
            </a:r>
            <a:r>
              <a:rPr lang="zh-TW" altLang="en-US" dirty="0"/>
              <a:t>實作</a:t>
            </a:r>
          </a:p>
          <a:p>
            <a:r>
              <a:rPr lang="zh-TW" altLang="en-US" dirty="0"/>
              <a:t>    ☆：</a:t>
            </a:r>
            <a:r>
              <a:rPr lang="en-US" altLang="zh-TW" dirty="0"/>
              <a:t>Google API</a:t>
            </a:r>
            <a:r>
              <a:rPr lang="zh-TW" altLang="en-US" dirty="0"/>
              <a:t>實作</a:t>
            </a:r>
          </a:p>
          <a:p>
            <a:r>
              <a:rPr lang="zh-TW" altLang="en-US" dirty="0"/>
              <a:t>    ☆：</a:t>
            </a:r>
            <a:r>
              <a:rPr lang="en-US" altLang="zh-TW" dirty="0"/>
              <a:t>Facebook API</a:t>
            </a:r>
            <a:r>
              <a:rPr lang="zh-TW" altLang="en-US" dirty="0"/>
              <a:t>實作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52E0E2B5-5820-5B1C-3ACD-03E918C50BF5}"/>
              </a:ext>
            </a:extLst>
          </p:cNvPr>
          <p:cNvSpPr txBox="1"/>
          <p:nvPr/>
        </p:nvSpPr>
        <p:spPr>
          <a:xfrm>
            <a:off x="7032998" y="233485"/>
            <a:ext cx="4147033" cy="341632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r>
              <a:rPr lang="zh-TW" altLang="en-US" dirty="0"/>
              <a:t>探索網站成功後，筆者也說明下列如何下載或儲存不同資料格式的數據：</a:t>
            </a:r>
          </a:p>
          <a:p>
            <a:r>
              <a:rPr lang="zh-TW" altLang="en-US" dirty="0"/>
              <a:t>    ★：</a:t>
            </a:r>
            <a:r>
              <a:rPr lang="en-US" altLang="zh-TW" dirty="0"/>
              <a:t>CSV</a:t>
            </a:r>
            <a:r>
              <a:rPr lang="zh-TW" altLang="en-US" dirty="0"/>
              <a:t>檔案格式</a:t>
            </a:r>
          </a:p>
          <a:p>
            <a:r>
              <a:rPr lang="zh-TW" altLang="en-US" dirty="0"/>
              <a:t>    ★：</a:t>
            </a:r>
            <a:r>
              <a:rPr lang="en-US" altLang="zh-TW" dirty="0"/>
              <a:t>JSON</a:t>
            </a:r>
            <a:r>
              <a:rPr lang="zh-TW" altLang="en-US" dirty="0"/>
              <a:t>檔案格式</a:t>
            </a:r>
          </a:p>
          <a:p>
            <a:r>
              <a:rPr lang="zh-TW" altLang="en-US" dirty="0"/>
              <a:t>    ★：</a:t>
            </a:r>
            <a:r>
              <a:rPr lang="en-US" altLang="zh-TW" dirty="0"/>
              <a:t>XML</a:t>
            </a:r>
            <a:r>
              <a:rPr lang="zh-TW" altLang="en-US" dirty="0"/>
              <a:t>、</a:t>
            </a:r>
            <a:r>
              <a:rPr lang="en-US" altLang="zh-TW" dirty="0"/>
              <a:t>Pickle</a:t>
            </a:r>
          </a:p>
          <a:p>
            <a:r>
              <a:rPr lang="en-US" altLang="zh-TW" dirty="0"/>
              <a:t>    ★</a:t>
            </a:r>
            <a:r>
              <a:rPr lang="zh-TW" altLang="en-US" dirty="0"/>
              <a:t>：</a:t>
            </a:r>
            <a:r>
              <a:rPr lang="en-US" altLang="zh-TW" dirty="0"/>
              <a:t>Excel</a:t>
            </a:r>
          </a:p>
          <a:p>
            <a:r>
              <a:rPr lang="en-US" altLang="zh-TW" dirty="0"/>
              <a:t>    ★</a:t>
            </a:r>
            <a:r>
              <a:rPr lang="zh-TW" altLang="en-US" dirty="0"/>
              <a:t>：</a:t>
            </a:r>
            <a:r>
              <a:rPr lang="en-US" altLang="zh-TW" dirty="0"/>
              <a:t>SQLite</a:t>
            </a:r>
          </a:p>
          <a:p>
            <a:endParaRPr lang="en-US" altLang="zh-TW" dirty="0"/>
          </a:p>
          <a:p>
            <a:r>
              <a:rPr lang="zh-TW" altLang="en-US" dirty="0"/>
              <a:t>以後 </a:t>
            </a:r>
            <a:endParaRPr lang="en-US" altLang="zh-TW" dirty="0"/>
          </a:p>
          <a:p>
            <a:r>
              <a:rPr lang="en-US" altLang="zh-TW" dirty="0"/>
              <a:t>MYSQL</a:t>
            </a:r>
          </a:p>
          <a:p>
            <a:r>
              <a:rPr lang="en-US" altLang="zh-TW" dirty="0"/>
              <a:t>REDIS</a:t>
            </a:r>
          </a:p>
          <a:p>
            <a:r>
              <a:rPr lang="en-US" altLang="zh-TW" dirty="0"/>
              <a:t>MONGODB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199BAFE3-A407-2214-89B9-761F5B34120B}"/>
              </a:ext>
            </a:extLst>
          </p:cNvPr>
          <p:cNvSpPr txBox="1"/>
          <p:nvPr/>
        </p:nvSpPr>
        <p:spPr>
          <a:xfrm>
            <a:off x="7032998" y="3763714"/>
            <a:ext cx="5159002" cy="230832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zh-TW" altLang="en-US" dirty="0"/>
              <a:t>相關問題解決：</a:t>
            </a:r>
          </a:p>
          <a:p>
            <a:r>
              <a:rPr lang="zh-TW" altLang="en-US" dirty="0"/>
              <a:t>    ☆：</a:t>
            </a:r>
            <a:r>
              <a:rPr lang="en-US" altLang="zh-TW" dirty="0"/>
              <a:t>URL</a:t>
            </a:r>
            <a:r>
              <a:rPr lang="zh-TW" altLang="en-US" dirty="0"/>
              <a:t>編碼與中文網址觀念</a:t>
            </a:r>
          </a:p>
          <a:p>
            <a:r>
              <a:rPr lang="zh-TW" altLang="en-US" dirty="0"/>
              <a:t>    ☆：將中文儲存在</a:t>
            </a:r>
            <a:r>
              <a:rPr lang="en-US" altLang="zh-TW" dirty="0"/>
              <a:t>JSON</a:t>
            </a:r>
            <a:r>
              <a:rPr lang="zh-TW" altLang="en-US" dirty="0"/>
              <a:t>格式檔案</a:t>
            </a:r>
          </a:p>
          <a:p>
            <a:r>
              <a:rPr lang="zh-TW" altLang="en-US" dirty="0"/>
              <a:t>    ☆：亂碼處理</a:t>
            </a:r>
          </a:p>
          <a:p>
            <a:r>
              <a:rPr lang="zh-TW" altLang="en-US" dirty="0"/>
              <a:t>    ☆：簡體中文在繁體中文</a:t>
            </a:r>
            <a:r>
              <a:rPr lang="en-US" altLang="zh-TW" dirty="0"/>
              <a:t>Windows</a:t>
            </a:r>
            <a:r>
              <a:rPr lang="zh-TW" altLang="en-US" dirty="0"/>
              <a:t>環境資料下載與儲存</a:t>
            </a:r>
          </a:p>
          <a:p>
            <a:r>
              <a:rPr lang="zh-TW" altLang="en-US" dirty="0"/>
              <a:t>    ☆：解析</a:t>
            </a:r>
            <a:r>
              <a:rPr lang="en-US" altLang="zh-TW" dirty="0"/>
              <a:t>Ajax</a:t>
            </a:r>
            <a:r>
              <a:rPr lang="zh-TW" altLang="en-US" dirty="0"/>
              <a:t>動態加載網頁，獲得更多頁次資料</a:t>
            </a:r>
          </a:p>
          <a:p>
            <a:r>
              <a:rPr lang="zh-TW" altLang="en-US" dirty="0"/>
              <a:t>    ☆：使用</a:t>
            </a:r>
            <a:r>
              <a:rPr lang="en-US" altLang="zh-TW" dirty="0"/>
              <a:t>Chromium</a:t>
            </a:r>
            <a:r>
              <a:rPr lang="zh-TW" altLang="en-US" dirty="0"/>
              <a:t>瀏覽器協助</a:t>
            </a:r>
            <a:r>
              <a:rPr lang="en-US" altLang="zh-TW" dirty="0"/>
              <a:t>Ajax</a:t>
            </a:r>
            <a:r>
              <a:rPr lang="zh-TW" altLang="en-US" dirty="0"/>
              <a:t>動態加載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820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A785937-B588-7BF7-BD22-3C6CB2F9A9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2904" y="677310"/>
            <a:ext cx="7766823" cy="5652462"/>
          </a:xfr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965A3245-35DB-97B0-2A90-B2D029ED1E45}"/>
              </a:ext>
            </a:extLst>
          </p:cNvPr>
          <p:cNvSpPr txBox="1"/>
          <p:nvPr/>
        </p:nvSpPr>
        <p:spPr>
          <a:xfrm>
            <a:off x="429346" y="60098"/>
            <a:ext cx="60944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ch1_1.py</a:t>
            </a:r>
          </a:p>
        </p:txBody>
      </p:sp>
    </p:spTree>
    <p:extLst>
      <p:ext uri="{BB962C8B-B14F-4D97-AF65-F5344CB8AC3E}">
        <p14:creationId xmlns:p14="http://schemas.microsoft.com/office/powerpoint/2010/main" val="1401822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C903843E-1FAB-AFBB-BDC9-440FCC8CFB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</p:spPr>
        <p:txBody>
          <a:bodyPr/>
          <a:lstStyle/>
          <a:p>
            <a:r>
              <a:rPr lang="en-US" dirty="0"/>
              <a:t>Selecting visual aids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826664CC-F0B7-D2E1-A321-E97944F52E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noFill/>
        </p:spPr>
        <p:txBody>
          <a:bodyPr anchor="t"/>
          <a:lstStyle/>
          <a:p>
            <a:r>
              <a:rPr lang="en-US" dirty="0"/>
              <a:t>Enhancing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435195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F0FD1A0-C075-EE18-B3AE-363C242D0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delivery techniques</a:t>
            </a: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C69167C3-302B-24DE-9CF7-D85D5D5DD20A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This is a powerful tool in public speaking. It involves varying pitch, tone, and volume to convey emotion, emphasize points, and maintain interest. </a:t>
            </a:r>
          </a:p>
          <a:p>
            <a:r>
              <a:rPr lang="en-US" dirty="0"/>
              <a:t>Pitch variation</a:t>
            </a:r>
          </a:p>
          <a:p>
            <a:r>
              <a:rPr lang="en-US" dirty="0"/>
              <a:t>Tone inflection</a:t>
            </a:r>
          </a:p>
          <a:p>
            <a:r>
              <a:rPr lang="en-US" dirty="0"/>
              <a:t>Volume control</a:t>
            </a:r>
          </a:p>
          <a:p>
            <a:endParaRPr lang="en-US" dirty="0"/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C987B03-58AE-7E8A-A1C7-83569FBBCD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Effective body language enhances your message, </a:t>
            </a:r>
            <a:br>
              <a:rPr lang="en-US" dirty="0"/>
            </a:br>
            <a:r>
              <a:rPr lang="en-US" dirty="0"/>
              <a:t>making it more impactful and memorable.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</p:txBody>
      </p:sp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EBA544F6-BF8C-2C87-3906-146BEDB4C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</p:spTree>
    <p:extLst>
      <p:ext uri="{BB962C8B-B14F-4D97-AF65-F5344CB8AC3E}">
        <p14:creationId xmlns:p14="http://schemas.microsoft.com/office/powerpoint/2010/main" val="267690544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037C456-A6DA-4DEE-A3FB-4EC3058FD0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9D1F84C-D1FD-4B1B-9CFD-8E0D96AC4DF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A00B2AC-C335-4100-B8B3-2D9F49A7290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{7D761AE6-EA91-4BBE-BE11-4403A999DE8F}tf45205285_win32</Template>
  <TotalTime>26</TotalTime>
  <Words>625</Words>
  <Application>Microsoft Office PowerPoint</Application>
  <PresentationFormat>寬螢幕</PresentationFormat>
  <Paragraphs>154</Paragraphs>
  <Slides>14</Slides>
  <Notes>13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0" baseType="lpstr">
      <vt:lpstr>Noto Sans TC</vt:lpstr>
      <vt:lpstr>Arial</vt:lpstr>
      <vt:lpstr>Calibri</vt:lpstr>
      <vt:lpstr>Gill Sans MT</vt:lpstr>
      <vt:lpstr>Wingdings 2</vt:lpstr>
      <vt:lpstr>DividendVTI</vt:lpstr>
      <vt:lpstr>Python爬蟲技術與資料擷取</vt:lpstr>
      <vt:lpstr>Agenda </vt:lpstr>
      <vt:lpstr>Python爬蟲套件|模組</vt:lpstr>
      <vt:lpstr>Python爬蟲 套件|模組</vt:lpstr>
      <vt:lpstr>PowerPoint 簡報</vt:lpstr>
      <vt:lpstr>PowerPoint 簡報</vt:lpstr>
      <vt:lpstr>Selecting visual aids</vt:lpstr>
      <vt:lpstr>Effective delivery techniques</vt:lpstr>
      <vt:lpstr>Navigating Q&amp;A sessions</vt:lpstr>
      <vt:lpstr>Speaking impact</vt:lpstr>
      <vt:lpstr>Dynamic delivery</vt:lpstr>
      <vt:lpstr>Final tips and takeaways</vt:lpstr>
      <vt:lpstr>Speaking engagement metrics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KSU</dc:creator>
  <cp:lastModifiedBy>KSU</cp:lastModifiedBy>
  <cp:revision>1</cp:revision>
  <dcterms:created xsi:type="dcterms:W3CDTF">2024-10-08T11:49:11Z</dcterms:created>
  <dcterms:modified xsi:type="dcterms:W3CDTF">2024-10-08T12:15:57Z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